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3" r:id="rId1"/>
  </p:sldMasterIdLst>
  <p:notesMasterIdLst>
    <p:notesMasterId r:id="rId18"/>
  </p:notesMasterIdLst>
  <p:sldIdLst>
    <p:sldId id="256" r:id="rId2"/>
    <p:sldId id="269" r:id="rId3"/>
    <p:sldId id="257" r:id="rId4"/>
    <p:sldId id="279" r:id="rId5"/>
    <p:sldId id="277" r:id="rId6"/>
    <p:sldId id="271" r:id="rId7"/>
    <p:sldId id="278" r:id="rId8"/>
    <p:sldId id="280" r:id="rId9"/>
    <p:sldId id="282" r:id="rId10"/>
    <p:sldId id="283" r:id="rId11"/>
    <p:sldId id="284" r:id="rId12"/>
    <p:sldId id="285" r:id="rId13"/>
    <p:sldId id="286" r:id="rId14"/>
    <p:sldId id="281" r:id="rId15"/>
    <p:sldId id="287"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82"/>
    <p:restoredTop sz="82081"/>
  </p:normalViewPr>
  <p:slideViewPr>
    <p:cSldViewPr snapToGrid="0" snapToObjects="1" showGuides="1">
      <p:cViewPr varScale="1">
        <p:scale>
          <a:sx n="104" d="100"/>
          <a:sy n="104" d="100"/>
        </p:scale>
        <p:origin x="240" y="1944"/>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9A322-AE31-3347-BF22-C8FA10426E82}" type="datetimeFigureOut">
              <a:rPr lang="en-US" smtClean="0"/>
              <a:t>12/9/18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4EEB42-7AA6-2C42-B506-D8B56737F4B0}" type="slidenum">
              <a:rPr lang="en-US" smtClean="0"/>
              <a:t>‹#›</a:t>
            </a:fld>
            <a:endParaRPr lang="en-US"/>
          </a:p>
        </p:txBody>
      </p:sp>
    </p:spTree>
    <p:extLst>
      <p:ext uri="{BB962C8B-B14F-4D97-AF65-F5344CB8AC3E}">
        <p14:creationId xmlns:p14="http://schemas.microsoft.com/office/powerpoint/2010/main" val="4283906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“real world” is a complex environment. Autonomous robots that intend to operate in the “real world” need to be prepared for the dynamic factors and reactivity of the “real world” and its large environment.</a:t>
            </a:r>
          </a:p>
        </p:txBody>
      </p:sp>
      <p:sp>
        <p:nvSpPr>
          <p:cNvPr id="4" name="Slide Number Placeholder 3"/>
          <p:cNvSpPr>
            <a:spLocks noGrp="1"/>
          </p:cNvSpPr>
          <p:nvPr>
            <p:ph type="sldNum" sz="quarter" idx="5"/>
          </p:nvPr>
        </p:nvSpPr>
        <p:spPr/>
        <p:txBody>
          <a:bodyPr/>
          <a:lstStyle/>
          <a:p>
            <a:fld id="{184EEB42-7AA6-2C42-B506-D8B56737F4B0}" type="slidenum">
              <a:rPr lang="en-US" smtClean="0"/>
              <a:t>2</a:t>
            </a:fld>
            <a:endParaRPr lang="en-US"/>
          </a:p>
        </p:txBody>
      </p:sp>
    </p:spTree>
    <p:extLst>
      <p:ext uri="{BB962C8B-B14F-4D97-AF65-F5344CB8AC3E}">
        <p14:creationId xmlns:p14="http://schemas.microsoft.com/office/powerpoint/2010/main" val="768081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“Inception” neural network was used for ImageNet, another neural network image classification algorithm. For the sake of time, I used a pretrained version of this model and optimized it using the Triplet loss function</a:t>
            </a:r>
          </a:p>
        </p:txBody>
      </p:sp>
      <p:sp>
        <p:nvSpPr>
          <p:cNvPr id="4" name="Slide Number Placeholder 3"/>
          <p:cNvSpPr>
            <a:spLocks noGrp="1"/>
          </p:cNvSpPr>
          <p:nvPr>
            <p:ph type="sldNum" sz="quarter" idx="5"/>
          </p:nvPr>
        </p:nvSpPr>
        <p:spPr/>
        <p:txBody>
          <a:bodyPr/>
          <a:lstStyle/>
          <a:p>
            <a:fld id="{184EEB42-7AA6-2C42-B506-D8B56737F4B0}" type="slidenum">
              <a:rPr lang="en-US" smtClean="0"/>
              <a:t>11</a:t>
            </a:fld>
            <a:endParaRPr lang="en-US"/>
          </a:p>
        </p:txBody>
      </p:sp>
    </p:spTree>
    <p:extLst>
      <p:ext uri="{BB962C8B-B14F-4D97-AF65-F5344CB8AC3E}">
        <p14:creationId xmlns:p14="http://schemas.microsoft.com/office/powerpoint/2010/main" val="3091195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“Inception” neural network was used for ImageNet, another neural network image classification algorithm. For the sake of time, I used a pretrained version of this model and optimized it using the Triplet loss function</a:t>
            </a:r>
          </a:p>
        </p:txBody>
      </p:sp>
      <p:sp>
        <p:nvSpPr>
          <p:cNvPr id="4" name="Slide Number Placeholder 3"/>
          <p:cNvSpPr>
            <a:spLocks noGrp="1"/>
          </p:cNvSpPr>
          <p:nvPr>
            <p:ph type="sldNum" sz="quarter" idx="5"/>
          </p:nvPr>
        </p:nvSpPr>
        <p:spPr/>
        <p:txBody>
          <a:bodyPr/>
          <a:lstStyle/>
          <a:p>
            <a:fld id="{184EEB42-7AA6-2C42-B506-D8B56737F4B0}" type="slidenum">
              <a:rPr lang="en-US" smtClean="0"/>
              <a:t>12</a:t>
            </a:fld>
            <a:endParaRPr lang="en-US"/>
          </a:p>
        </p:txBody>
      </p:sp>
    </p:spTree>
    <p:extLst>
      <p:ext uri="{BB962C8B-B14F-4D97-AF65-F5344CB8AC3E}">
        <p14:creationId xmlns:p14="http://schemas.microsoft.com/office/powerpoint/2010/main" val="3969481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“Inception” neural network was used for ImageNet, another neural network image classification algorithm. For the sake of time, I used a pretrained version of this model and optimized it using the Triplet loss function</a:t>
            </a:r>
          </a:p>
        </p:txBody>
      </p:sp>
      <p:sp>
        <p:nvSpPr>
          <p:cNvPr id="4" name="Slide Number Placeholder 3"/>
          <p:cNvSpPr>
            <a:spLocks noGrp="1"/>
          </p:cNvSpPr>
          <p:nvPr>
            <p:ph type="sldNum" sz="quarter" idx="5"/>
          </p:nvPr>
        </p:nvSpPr>
        <p:spPr/>
        <p:txBody>
          <a:bodyPr/>
          <a:lstStyle/>
          <a:p>
            <a:fld id="{184EEB42-7AA6-2C42-B506-D8B56737F4B0}" type="slidenum">
              <a:rPr lang="en-US" smtClean="0"/>
              <a:t>13</a:t>
            </a:fld>
            <a:endParaRPr lang="en-US"/>
          </a:p>
        </p:txBody>
      </p:sp>
    </p:spTree>
    <p:extLst>
      <p:ext uri="{BB962C8B-B14F-4D97-AF65-F5344CB8AC3E}">
        <p14:creationId xmlns:p14="http://schemas.microsoft.com/office/powerpoint/2010/main" val="2229584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TripletLoss</a:t>
            </a:r>
            <a:r>
              <a:rPr lang="en-US" sz="1200" kern="1200" dirty="0">
                <a:solidFill>
                  <a:schemeClr val="tx1"/>
                </a:solidFill>
                <a:effectLst/>
                <a:latin typeface="+mn-lt"/>
                <a:ea typeface="+mn-ea"/>
                <a:cs typeface="+mn-cs"/>
              </a:rPr>
              <a:t> function minimizes the distance between</a:t>
            </a:r>
          </a:p>
        </p:txBody>
      </p:sp>
      <p:sp>
        <p:nvSpPr>
          <p:cNvPr id="4" name="Slide Number Placeholder 3"/>
          <p:cNvSpPr>
            <a:spLocks noGrp="1"/>
          </p:cNvSpPr>
          <p:nvPr>
            <p:ph type="sldNum" sz="quarter" idx="5"/>
          </p:nvPr>
        </p:nvSpPr>
        <p:spPr/>
        <p:txBody>
          <a:bodyPr/>
          <a:lstStyle/>
          <a:p>
            <a:fld id="{184EEB42-7AA6-2C42-B506-D8B56737F4B0}" type="slidenum">
              <a:rPr lang="en-US" smtClean="0"/>
              <a:t>14</a:t>
            </a:fld>
            <a:endParaRPr lang="en-US"/>
          </a:p>
        </p:txBody>
      </p:sp>
    </p:spTree>
    <p:extLst>
      <p:ext uri="{BB962C8B-B14F-4D97-AF65-F5344CB8AC3E}">
        <p14:creationId xmlns:p14="http://schemas.microsoft.com/office/powerpoint/2010/main" val="3814156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TripletLoss</a:t>
            </a:r>
            <a:r>
              <a:rPr lang="en-US" sz="1200" kern="1200" dirty="0">
                <a:solidFill>
                  <a:schemeClr val="tx1"/>
                </a:solidFill>
                <a:effectLst/>
                <a:latin typeface="+mn-lt"/>
                <a:ea typeface="+mn-ea"/>
                <a:cs typeface="+mn-cs"/>
              </a:rPr>
              <a:t> function minimizes the distance between</a:t>
            </a:r>
          </a:p>
        </p:txBody>
      </p:sp>
      <p:sp>
        <p:nvSpPr>
          <p:cNvPr id="4" name="Slide Number Placeholder 3"/>
          <p:cNvSpPr>
            <a:spLocks noGrp="1"/>
          </p:cNvSpPr>
          <p:nvPr>
            <p:ph type="sldNum" sz="quarter" idx="5"/>
          </p:nvPr>
        </p:nvSpPr>
        <p:spPr/>
        <p:txBody>
          <a:bodyPr/>
          <a:lstStyle/>
          <a:p>
            <a:fld id="{184EEB42-7AA6-2C42-B506-D8B56737F4B0}" type="slidenum">
              <a:rPr lang="en-US" smtClean="0"/>
              <a:t>15</a:t>
            </a:fld>
            <a:endParaRPr lang="en-US"/>
          </a:p>
        </p:txBody>
      </p:sp>
    </p:spTree>
    <p:extLst>
      <p:ext uri="{BB962C8B-B14F-4D97-AF65-F5344CB8AC3E}">
        <p14:creationId xmlns:p14="http://schemas.microsoft.com/office/powerpoint/2010/main" val="2205862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4EEB42-7AA6-2C42-B506-D8B56737F4B0}" type="slidenum">
              <a:rPr lang="en-US" smtClean="0"/>
              <a:t>16</a:t>
            </a:fld>
            <a:endParaRPr lang="en-US"/>
          </a:p>
        </p:txBody>
      </p:sp>
    </p:spTree>
    <p:extLst>
      <p:ext uri="{BB962C8B-B14F-4D97-AF65-F5344CB8AC3E}">
        <p14:creationId xmlns:p14="http://schemas.microsoft.com/office/powerpoint/2010/main" val="296809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the analysis of testability is constrained to Level 4 of the NHTSA.</a:t>
            </a:r>
          </a:p>
        </p:txBody>
      </p:sp>
      <p:sp>
        <p:nvSpPr>
          <p:cNvPr id="4" name="Slide Number Placeholder 3"/>
          <p:cNvSpPr>
            <a:spLocks noGrp="1"/>
          </p:cNvSpPr>
          <p:nvPr>
            <p:ph type="sldNum" sz="quarter" idx="5"/>
          </p:nvPr>
        </p:nvSpPr>
        <p:spPr/>
        <p:txBody>
          <a:bodyPr/>
          <a:lstStyle/>
          <a:p>
            <a:fld id="{184EEB42-7AA6-2C42-B506-D8B56737F4B0}" type="slidenum">
              <a:rPr lang="en-US" smtClean="0"/>
              <a:t>3</a:t>
            </a:fld>
            <a:endParaRPr lang="en-US"/>
          </a:p>
        </p:txBody>
      </p:sp>
    </p:spTree>
    <p:extLst>
      <p:ext uri="{BB962C8B-B14F-4D97-AF65-F5344CB8AC3E}">
        <p14:creationId xmlns:p14="http://schemas.microsoft.com/office/powerpoint/2010/main" val="1848238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Siamese networks</a:t>
            </a:r>
            <a:r>
              <a:rPr lang="en-US" sz="1200" b="0" i="0" kern="1200" dirty="0">
                <a:solidFill>
                  <a:schemeClr val="tx1"/>
                </a:solidFill>
                <a:effectLst/>
                <a:latin typeface="+mn-lt"/>
                <a:ea typeface="+mn-ea"/>
                <a:cs typeface="+mn-cs"/>
              </a:rPr>
              <a:t> are a special type of neural </a:t>
            </a:r>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architecture. Instead of a model learning to classify its inputs, the neural </a:t>
            </a:r>
            <a:r>
              <a:rPr lang="en-US" sz="1200" b="1" i="0" kern="1200" dirty="0">
                <a:solidFill>
                  <a:schemeClr val="tx1"/>
                </a:solidFill>
                <a:effectLst/>
                <a:latin typeface="+mn-lt"/>
                <a:ea typeface="+mn-ea"/>
                <a:cs typeface="+mn-cs"/>
              </a:rPr>
              <a:t>networks</a:t>
            </a:r>
            <a:r>
              <a:rPr lang="en-US" sz="1200" b="0" i="0" kern="1200" dirty="0">
                <a:solidFill>
                  <a:schemeClr val="tx1"/>
                </a:solidFill>
                <a:effectLst/>
                <a:latin typeface="+mn-lt"/>
                <a:ea typeface="+mn-ea"/>
                <a:cs typeface="+mn-cs"/>
              </a:rPr>
              <a:t> learns to differentiate between two inputs. It learns the similarity between them.</a:t>
            </a:r>
          </a:p>
          <a:p>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FaceNet</a:t>
            </a:r>
            <a:r>
              <a:rPr lang="en-US" sz="1200" b="0" i="0" kern="1200" dirty="0">
                <a:solidFill>
                  <a:schemeClr val="tx1"/>
                </a:solidFill>
                <a:effectLst/>
                <a:latin typeface="+mn-lt"/>
                <a:ea typeface="+mn-ea"/>
                <a:cs typeface="+mn-cs"/>
              </a:rPr>
              <a:t> is a type of Siamese network</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Siamese networks consist of two identical neural networks, each with the same exact weights. First, each network take one of the two input images as input. Then, the outputs of the last layers of each network are sent to a function that determines whether the images contain the same identity.</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84EEB42-7AA6-2C42-B506-D8B56737F4B0}" type="slidenum">
              <a:rPr lang="en-US" smtClean="0"/>
              <a:t>4</a:t>
            </a:fld>
            <a:endParaRPr lang="en-US"/>
          </a:p>
        </p:txBody>
      </p:sp>
    </p:spTree>
    <p:extLst>
      <p:ext uri="{BB962C8B-B14F-4D97-AF65-F5344CB8AC3E}">
        <p14:creationId xmlns:p14="http://schemas.microsoft.com/office/powerpoint/2010/main" val="171029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FaceNet</a:t>
            </a:r>
            <a:r>
              <a:rPr lang="en-US" sz="1200" kern="1200" dirty="0">
                <a:solidFill>
                  <a:schemeClr val="tx1"/>
                </a:solidFill>
                <a:effectLst/>
                <a:latin typeface="+mn-lt"/>
                <a:ea typeface="+mn-ea"/>
                <a:cs typeface="+mn-cs"/>
              </a:rPr>
              <a:t> works by mapping images to a Euclidean space</a:t>
            </a:r>
          </a:p>
        </p:txBody>
      </p:sp>
      <p:sp>
        <p:nvSpPr>
          <p:cNvPr id="4" name="Slide Number Placeholder 3"/>
          <p:cNvSpPr>
            <a:spLocks noGrp="1"/>
          </p:cNvSpPr>
          <p:nvPr>
            <p:ph type="sldNum" sz="quarter" idx="5"/>
          </p:nvPr>
        </p:nvSpPr>
        <p:spPr/>
        <p:txBody>
          <a:bodyPr/>
          <a:lstStyle/>
          <a:p>
            <a:fld id="{184EEB42-7AA6-2C42-B506-D8B56737F4B0}" type="slidenum">
              <a:rPr lang="en-US" smtClean="0"/>
              <a:t>5</a:t>
            </a:fld>
            <a:endParaRPr lang="en-US"/>
          </a:p>
        </p:txBody>
      </p:sp>
    </p:spTree>
    <p:extLst>
      <p:ext uri="{BB962C8B-B14F-4D97-AF65-F5344CB8AC3E}">
        <p14:creationId xmlns:p14="http://schemas.microsoft.com/office/powerpoint/2010/main" val="199809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FaceNet</a:t>
            </a:r>
            <a:r>
              <a:rPr lang="en-US" sz="1200" kern="1200" dirty="0">
                <a:solidFill>
                  <a:schemeClr val="tx1"/>
                </a:solidFill>
                <a:effectLst/>
                <a:latin typeface="+mn-lt"/>
                <a:ea typeface="+mn-ea"/>
                <a:cs typeface="+mn-cs"/>
              </a:rPr>
              <a:t> is able to validate faces by comparing new images to what are called “anchor”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FaceNet</a:t>
            </a:r>
            <a:r>
              <a:rPr lang="en-US" sz="1200" kern="1200" dirty="0">
                <a:solidFill>
                  <a:schemeClr val="tx1"/>
                </a:solidFill>
                <a:effectLst/>
                <a:latin typeface="+mn-lt"/>
                <a:ea typeface="+mn-ea"/>
                <a:cs typeface="+mn-cs"/>
              </a:rPr>
              <a:t> aims to maximize the distance between an Anchor and a negative image, and minimize the distance between an anchor and a positive image</a:t>
            </a:r>
          </a:p>
        </p:txBody>
      </p:sp>
      <p:sp>
        <p:nvSpPr>
          <p:cNvPr id="4" name="Slide Number Placeholder 3"/>
          <p:cNvSpPr>
            <a:spLocks noGrp="1"/>
          </p:cNvSpPr>
          <p:nvPr>
            <p:ph type="sldNum" sz="quarter" idx="5"/>
          </p:nvPr>
        </p:nvSpPr>
        <p:spPr/>
        <p:txBody>
          <a:bodyPr/>
          <a:lstStyle/>
          <a:p>
            <a:fld id="{184EEB42-7AA6-2C42-B506-D8B56737F4B0}" type="slidenum">
              <a:rPr lang="en-US" smtClean="0"/>
              <a:t>6</a:t>
            </a:fld>
            <a:endParaRPr lang="en-US"/>
          </a:p>
        </p:txBody>
      </p:sp>
    </p:spTree>
    <p:extLst>
      <p:ext uri="{BB962C8B-B14F-4D97-AF65-F5344CB8AC3E}">
        <p14:creationId xmlns:p14="http://schemas.microsoft.com/office/powerpoint/2010/main" val="106216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TripletLoss</a:t>
            </a:r>
            <a:r>
              <a:rPr lang="en-US" sz="1200" kern="1200" dirty="0">
                <a:solidFill>
                  <a:schemeClr val="tx1"/>
                </a:solidFill>
                <a:effectLst/>
                <a:latin typeface="+mn-lt"/>
                <a:ea typeface="+mn-ea"/>
                <a:cs typeface="+mn-cs"/>
              </a:rPr>
              <a:t> function minimizes the distance between the anchor and the positive, and maximizes the distance between the anchor and the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br>
              <a:rPr lang="en-US" dirty="0"/>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84EEB42-7AA6-2C42-B506-D8B56737F4B0}" type="slidenum">
              <a:rPr lang="en-US" smtClean="0"/>
              <a:t>7</a:t>
            </a:fld>
            <a:endParaRPr lang="en-US"/>
          </a:p>
        </p:txBody>
      </p:sp>
    </p:spTree>
    <p:extLst>
      <p:ext uri="{BB962C8B-B14F-4D97-AF65-F5344CB8AC3E}">
        <p14:creationId xmlns:p14="http://schemas.microsoft.com/office/powerpoint/2010/main" val="700629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“Inception” neural network was used for ImageNet, another neural network image classification algorithm. For the sake of time, I used a pretrained version of this model and optimized it using the Triplet loss function</a:t>
            </a:r>
          </a:p>
        </p:txBody>
      </p:sp>
      <p:sp>
        <p:nvSpPr>
          <p:cNvPr id="4" name="Slide Number Placeholder 3"/>
          <p:cNvSpPr>
            <a:spLocks noGrp="1"/>
          </p:cNvSpPr>
          <p:nvPr>
            <p:ph type="sldNum" sz="quarter" idx="5"/>
          </p:nvPr>
        </p:nvSpPr>
        <p:spPr/>
        <p:txBody>
          <a:bodyPr/>
          <a:lstStyle/>
          <a:p>
            <a:fld id="{184EEB42-7AA6-2C42-B506-D8B56737F4B0}" type="slidenum">
              <a:rPr lang="en-US" smtClean="0"/>
              <a:t>8</a:t>
            </a:fld>
            <a:endParaRPr lang="en-US"/>
          </a:p>
        </p:txBody>
      </p:sp>
    </p:spTree>
    <p:extLst>
      <p:ext uri="{BB962C8B-B14F-4D97-AF65-F5344CB8AC3E}">
        <p14:creationId xmlns:p14="http://schemas.microsoft.com/office/powerpoint/2010/main" val="65694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“Inception” neural network was used for ImageNet, another neural network image classification algorithm. For the sake of time, I used a pretrained version of this model and optimized it using the Triplet loss function</a:t>
            </a:r>
          </a:p>
        </p:txBody>
      </p:sp>
      <p:sp>
        <p:nvSpPr>
          <p:cNvPr id="4" name="Slide Number Placeholder 3"/>
          <p:cNvSpPr>
            <a:spLocks noGrp="1"/>
          </p:cNvSpPr>
          <p:nvPr>
            <p:ph type="sldNum" sz="quarter" idx="5"/>
          </p:nvPr>
        </p:nvSpPr>
        <p:spPr/>
        <p:txBody>
          <a:bodyPr/>
          <a:lstStyle/>
          <a:p>
            <a:fld id="{184EEB42-7AA6-2C42-B506-D8B56737F4B0}" type="slidenum">
              <a:rPr lang="en-US" smtClean="0"/>
              <a:t>9</a:t>
            </a:fld>
            <a:endParaRPr lang="en-US"/>
          </a:p>
        </p:txBody>
      </p:sp>
    </p:spTree>
    <p:extLst>
      <p:ext uri="{BB962C8B-B14F-4D97-AF65-F5344CB8AC3E}">
        <p14:creationId xmlns:p14="http://schemas.microsoft.com/office/powerpoint/2010/main" val="751071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“Inception” neural network was used for ImageNet, another neural network image classification algorithm. For the sake of time, I used a pretrained version of this model and optimized it using the Triplet loss function</a:t>
            </a:r>
          </a:p>
        </p:txBody>
      </p:sp>
      <p:sp>
        <p:nvSpPr>
          <p:cNvPr id="4" name="Slide Number Placeholder 3"/>
          <p:cNvSpPr>
            <a:spLocks noGrp="1"/>
          </p:cNvSpPr>
          <p:nvPr>
            <p:ph type="sldNum" sz="quarter" idx="5"/>
          </p:nvPr>
        </p:nvSpPr>
        <p:spPr/>
        <p:txBody>
          <a:bodyPr/>
          <a:lstStyle/>
          <a:p>
            <a:fld id="{184EEB42-7AA6-2C42-B506-D8B56737F4B0}" type="slidenum">
              <a:rPr lang="en-US" smtClean="0"/>
              <a:t>10</a:t>
            </a:fld>
            <a:endParaRPr lang="en-US"/>
          </a:p>
        </p:txBody>
      </p:sp>
    </p:spTree>
    <p:extLst>
      <p:ext uri="{BB962C8B-B14F-4D97-AF65-F5344CB8AC3E}">
        <p14:creationId xmlns:p14="http://schemas.microsoft.com/office/powerpoint/2010/main" val="1033140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7676BAE-DF0C-E24A-ABB3-F8F4064603B1}" type="datetimeFigureOut">
              <a:rPr lang="en-US" smtClean="0"/>
              <a:t>12/9/18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13E5A0E1-059C-DE4C-B7D4-53E8DE9161DD}"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13356561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676BAE-DF0C-E24A-ABB3-F8F4064603B1}"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5A0E1-059C-DE4C-B7D4-53E8DE9161DD}" type="slidenum">
              <a:rPr lang="en-US" smtClean="0"/>
              <a:t>‹#›</a:t>
            </a:fld>
            <a:endParaRPr lang="en-US"/>
          </a:p>
        </p:txBody>
      </p:sp>
    </p:spTree>
    <p:extLst>
      <p:ext uri="{BB962C8B-B14F-4D97-AF65-F5344CB8AC3E}">
        <p14:creationId xmlns:p14="http://schemas.microsoft.com/office/powerpoint/2010/main" val="4035073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676BAE-DF0C-E24A-ABB3-F8F4064603B1}"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5A0E1-059C-DE4C-B7D4-53E8DE9161DD}" type="slidenum">
              <a:rPr lang="en-US" smtClean="0"/>
              <a:t>‹#›</a:t>
            </a:fld>
            <a:endParaRPr lang="en-US"/>
          </a:p>
        </p:txBody>
      </p:sp>
    </p:spTree>
    <p:extLst>
      <p:ext uri="{BB962C8B-B14F-4D97-AF65-F5344CB8AC3E}">
        <p14:creationId xmlns:p14="http://schemas.microsoft.com/office/powerpoint/2010/main" val="1886168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676BAE-DF0C-E24A-ABB3-F8F4064603B1}" type="datetimeFigureOut">
              <a:rPr lang="en-US" smtClean="0"/>
              <a:t>12/9/18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5A0E1-059C-DE4C-B7D4-53E8DE9161DD}" type="slidenum">
              <a:rPr lang="en-US" smtClean="0"/>
              <a:t>‹#›</a:t>
            </a:fld>
            <a:endParaRPr lang="en-US"/>
          </a:p>
        </p:txBody>
      </p:sp>
    </p:spTree>
    <p:extLst>
      <p:ext uri="{BB962C8B-B14F-4D97-AF65-F5344CB8AC3E}">
        <p14:creationId xmlns:p14="http://schemas.microsoft.com/office/powerpoint/2010/main" val="121820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7676BAE-DF0C-E24A-ABB3-F8F4064603B1}" type="datetimeFigureOut">
              <a:rPr lang="en-US" smtClean="0"/>
              <a:t>12/9/18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13E5A0E1-059C-DE4C-B7D4-53E8DE9161DD}"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913516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676BAE-DF0C-E24A-ABB3-F8F4064603B1}" type="datetimeFigureOut">
              <a:rPr lang="en-US" smtClean="0"/>
              <a:t>12/9/18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E5A0E1-059C-DE4C-B7D4-53E8DE9161DD}" type="slidenum">
              <a:rPr lang="en-US" smtClean="0"/>
              <a:t>‹#›</a:t>
            </a:fld>
            <a:endParaRPr lang="en-US"/>
          </a:p>
        </p:txBody>
      </p:sp>
    </p:spTree>
    <p:extLst>
      <p:ext uri="{BB962C8B-B14F-4D97-AF65-F5344CB8AC3E}">
        <p14:creationId xmlns:p14="http://schemas.microsoft.com/office/powerpoint/2010/main" val="2791790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676BAE-DF0C-E24A-ABB3-F8F4064603B1}" type="datetimeFigureOut">
              <a:rPr lang="en-US" smtClean="0"/>
              <a:t>12/9/18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E5A0E1-059C-DE4C-B7D4-53E8DE9161DD}" type="slidenum">
              <a:rPr lang="en-US" smtClean="0"/>
              <a:t>‹#›</a:t>
            </a:fld>
            <a:endParaRPr lang="en-US"/>
          </a:p>
        </p:txBody>
      </p:sp>
    </p:spTree>
    <p:extLst>
      <p:ext uri="{BB962C8B-B14F-4D97-AF65-F5344CB8AC3E}">
        <p14:creationId xmlns:p14="http://schemas.microsoft.com/office/powerpoint/2010/main" val="1599412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76BAE-DF0C-E24A-ABB3-F8F4064603B1}" type="datetimeFigureOut">
              <a:rPr lang="en-US" smtClean="0"/>
              <a:t>12/9/18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E5A0E1-059C-DE4C-B7D4-53E8DE9161DD}" type="slidenum">
              <a:rPr lang="en-US" smtClean="0"/>
              <a:t>‹#›</a:t>
            </a:fld>
            <a:endParaRPr lang="en-US"/>
          </a:p>
        </p:txBody>
      </p:sp>
    </p:spTree>
    <p:extLst>
      <p:ext uri="{BB962C8B-B14F-4D97-AF65-F5344CB8AC3E}">
        <p14:creationId xmlns:p14="http://schemas.microsoft.com/office/powerpoint/2010/main" val="2419141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676BAE-DF0C-E24A-ABB3-F8F4064603B1}" type="datetimeFigureOut">
              <a:rPr lang="en-US" smtClean="0"/>
              <a:t>12/9/18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E5A0E1-059C-DE4C-B7D4-53E8DE9161DD}" type="slidenum">
              <a:rPr lang="en-US" smtClean="0"/>
              <a:t>‹#›</a:t>
            </a:fld>
            <a:endParaRPr lang="en-US"/>
          </a:p>
        </p:txBody>
      </p:sp>
    </p:spTree>
    <p:extLst>
      <p:ext uri="{BB962C8B-B14F-4D97-AF65-F5344CB8AC3E}">
        <p14:creationId xmlns:p14="http://schemas.microsoft.com/office/powerpoint/2010/main" val="394143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7676BAE-DF0C-E24A-ABB3-F8F4064603B1}" type="datetimeFigureOut">
              <a:rPr lang="en-US" smtClean="0"/>
              <a:t>12/9/18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3E5A0E1-059C-DE4C-B7D4-53E8DE9161D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1433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7676BAE-DF0C-E24A-ABB3-F8F4064603B1}" type="datetimeFigureOut">
              <a:rPr lang="en-US" smtClean="0"/>
              <a:t>12/9/18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3E5A0E1-059C-DE4C-B7D4-53E8DE9161D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004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7676BAE-DF0C-E24A-ABB3-F8F4064603B1}" type="datetimeFigureOut">
              <a:rPr lang="en-US" smtClean="0"/>
              <a:t>12/9/18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13E5A0E1-059C-DE4C-B7D4-53E8DE9161DD}"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688804"/>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vis-www.cs.umass.edu/lf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medium.com/@kuzuryu71/improving-siamese-network-performance-f7c2371bdc1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writeopinions.com/euclidean-spa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edium.com/@vinayakvarrier/building-a-real-time-face-recognition-system-using-pre-trained-facenet-model-f1a277a06947"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31">
            <a:extLst>
              <a:ext uri="{FF2B5EF4-FFF2-40B4-BE49-F238E27FC236}">
                <a16:creationId xmlns:a16="http://schemas.microsoft.com/office/drawing/2014/main" id="{3F9ECBA3-C4C3-E142-A3BC-43B46E4C661A}"/>
              </a:ext>
            </a:extLst>
          </p:cNvPr>
          <p:cNvSpPr>
            <a:spLocks noGrp="1" noChangeArrowheads="1"/>
          </p:cNvSpPr>
          <p:nvPr>
            <p:ph type="subTitle" idx="1"/>
          </p:nvPr>
        </p:nvSpPr>
        <p:spPr>
          <a:xfrm>
            <a:off x="1523999" y="4366142"/>
            <a:ext cx="9144000" cy="1313503"/>
          </a:xfrm>
        </p:spPr>
        <p:txBody>
          <a:bodyPr>
            <a:normAutofit/>
          </a:bodyPr>
          <a:lstStyle/>
          <a:p>
            <a:pPr eaLnBrk="1" hangingPunct="1"/>
            <a:r>
              <a:rPr lang="en-US" altLang="en-US" sz="2000" dirty="0">
                <a:solidFill>
                  <a:schemeClr val="tx1"/>
                </a:solidFill>
                <a:ea typeface="ＭＳ Ｐゴシック" panose="020B0600070205080204" pitchFamily="34" charset="-128"/>
              </a:rPr>
              <a:t>Presented by: Ibrahim Ahmed</a:t>
            </a:r>
          </a:p>
          <a:p>
            <a:pPr eaLnBrk="1" hangingPunct="1"/>
            <a:r>
              <a:rPr lang="en-US" altLang="en-US" sz="2000" dirty="0">
                <a:solidFill>
                  <a:schemeClr val="tx1"/>
                </a:solidFill>
                <a:ea typeface="ＭＳ Ｐゴシック" panose="020B0600070205080204" pitchFamily="34" charset="-128"/>
              </a:rPr>
              <a:t>Department of Computer Science, Michigan State University</a:t>
            </a:r>
          </a:p>
        </p:txBody>
      </p:sp>
      <p:sp>
        <p:nvSpPr>
          <p:cNvPr id="3" name="TextBox 2">
            <a:extLst>
              <a:ext uri="{FF2B5EF4-FFF2-40B4-BE49-F238E27FC236}">
                <a16:creationId xmlns:a16="http://schemas.microsoft.com/office/drawing/2014/main" id="{ED5B7F7B-1BE8-184C-8DF9-F160E74B5E9D}"/>
              </a:ext>
            </a:extLst>
          </p:cNvPr>
          <p:cNvSpPr txBox="1"/>
          <p:nvPr/>
        </p:nvSpPr>
        <p:spPr>
          <a:xfrm>
            <a:off x="2646722" y="1612638"/>
            <a:ext cx="6707343" cy="1200329"/>
          </a:xfrm>
          <a:prstGeom prst="rect">
            <a:avLst/>
          </a:prstGeom>
          <a:noFill/>
        </p:spPr>
        <p:txBody>
          <a:bodyPr wrap="square" rtlCol="0">
            <a:spAutoFit/>
          </a:bodyPr>
          <a:lstStyle/>
          <a:p>
            <a:pPr algn="ctr"/>
            <a:r>
              <a:rPr lang="en-US" sz="3600" dirty="0" err="1"/>
              <a:t>FaceNet</a:t>
            </a:r>
            <a:r>
              <a:rPr lang="en-US" sz="3600" dirty="0"/>
              <a:t> Implementation and </a:t>
            </a:r>
            <a:r>
              <a:rPr lang="en-US" sz="3600" dirty="0" err="1"/>
              <a:t>Evalutation</a:t>
            </a:r>
            <a:r>
              <a:rPr lang="en-US" sz="3600" dirty="0"/>
              <a:t> in Python</a:t>
            </a:r>
          </a:p>
        </p:txBody>
      </p:sp>
    </p:spTree>
    <p:extLst>
      <p:ext uri="{BB962C8B-B14F-4D97-AF65-F5344CB8AC3E}">
        <p14:creationId xmlns:p14="http://schemas.microsoft.com/office/powerpoint/2010/main" val="4215079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Implementation – Preprocessing images</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08937BAB-4F76-1D4A-8C11-096DD0FF6464}"/>
              </a:ext>
            </a:extLst>
          </p:cNvPr>
          <p:cNvPicPr>
            <a:picLocks noChangeAspect="1"/>
          </p:cNvPicPr>
          <p:nvPr/>
        </p:nvPicPr>
        <p:blipFill>
          <a:blip r:embed="rId3"/>
          <a:stretch>
            <a:fillRect/>
          </a:stretch>
        </p:blipFill>
        <p:spPr>
          <a:xfrm>
            <a:off x="949569" y="1450704"/>
            <a:ext cx="10896600" cy="4530524"/>
          </a:xfrm>
          <a:prstGeom prst="rect">
            <a:avLst/>
          </a:prstGeom>
        </p:spPr>
      </p:pic>
      <p:sp>
        <p:nvSpPr>
          <p:cNvPr id="6" name="TextBox 5">
            <a:extLst>
              <a:ext uri="{FF2B5EF4-FFF2-40B4-BE49-F238E27FC236}">
                <a16:creationId xmlns:a16="http://schemas.microsoft.com/office/drawing/2014/main" id="{FD987625-CB33-3D4C-99DE-65B33BCA99A1}"/>
              </a:ext>
            </a:extLst>
          </p:cNvPr>
          <p:cNvSpPr txBox="1"/>
          <p:nvPr/>
        </p:nvSpPr>
        <p:spPr>
          <a:xfrm>
            <a:off x="5584184" y="6204005"/>
            <a:ext cx="1627369" cy="369332"/>
          </a:xfrm>
          <a:prstGeom prst="rect">
            <a:avLst/>
          </a:prstGeom>
          <a:noFill/>
        </p:spPr>
        <p:txBody>
          <a:bodyPr wrap="none" rtlCol="0">
            <a:spAutoFit/>
          </a:bodyPr>
          <a:lstStyle/>
          <a:p>
            <a:r>
              <a:rPr lang="en-US" dirty="0"/>
              <a:t>Anchor Images</a:t>
            </a:r>
          </a:p>
        </p:txBody>
      </p:sp>
    </p:spTree>
    <p:extLst>
      <p:ext uri="{BB962C8B-B14F-4D97-AF65-F5344CB8AC3E}">
        <p14:creationId xmlns:p14="http://schemas.microsoft.com/office/powerpoint/2010/main" val="172334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Implementation – Preprocessing images</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CEDB4554-D97D-FA4B-8A7C-1AA07A8E8FED}"/>
              </a:ext>
            </a:extLst>
          </p:cNvPr>
          <p:cNvPicPr>
            <a:picLocks noChangeAspect="1"/>
          </p:cNvPicPr>
          <p:nvPr/>
        </p:nvPicPr>
        <p:blipFill>
          <a:blip r:embed="rId3"/>
          <a:stretch>
            <a:fillRect/>
          </a:stretch>
        </p:blipFill>
        <p:spPr>
          <a:xfrm>
            <a:off x="1090246" y="1644760"/>
            <a:ext cx="10954148" cy="3568479"/>
          </a:xfrm>
          <a:prstGeom prst="rect">
            <a:avLst/>
          </a:prstGeom>
        </p:spPr>
      </p:pic>
      <p:sp>
        <p:nvSpPr>
          <p:cNvPr id="6" name="TextBox 5">
            <a:extLst>
              <a:ext uri="{FF2B5EF4-FFF2-40B4-BE49-F238E27FC236}">
                <a16:creationId xmlns:a16="http://schemas.microsoft.com/office/drawing/2014/main" id="{E7084BA1-799E-F645-BA0D-36573A4F0E6B}"/>
              </a:ext>
            </a:extLst>
          </p:cNvPr>
          <p:cNvSpPr txBox="1"/>
          <p:nvPr/>
        </p:nvSpPr>
        <p:spPr>
          <a:xfrm>
            <a:off x="5732585" y="6049108"/>
            <a:ext cx="1622560" cy="369332"/>
          </a:xfrm>
          <a:prstGeom prst="rect">
            <a:avLst/>
          </a:prstGeom>
          <a:noFill/>
        </p:spPr>
        <p:txBody>
          <a:bodyPr wrap="none" rtlCol="0">
            <a:spAutoFit/>
          </a:bodyPr>
          <a:lstStyle/>
          <a:p>
            <a:r>
              <a:rPr lang="en-US" dirty="0"/>
              <a:t>Anchor images</a:t>
            </a:r>
          </a:p>
        </p:txBody>
      </p:sp>
    </p:spTree>
    <p:extLst>
      <p:ext uri="{BB962C8B-B14F-4D97-AF65-F5344CB8AC3E}">
        <p14:creationId xmlns:p14="http://schemas.microsoft.com/office/powerpoint/2010/main" val="2528495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Implementation – Preprocessing images</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7AD7BB40-CC6E-2644-BAEB-43F282B1B231}"/>
              </a:ext>
            </a:extLst>
          </p:cNvPr>
          <p:cNvPicPr>
            <a:picLocks noChangeAspect="1"/>
          </p:cNvPicPr>
          <p:nvPr/>
        </p:nvPicPr>
        <p:blipFill>
          <a:blip r:embed="rId3"/>
          <a:stretch>
            <a:fillRect/>
          </a:stretch>
        </p:blipFill>
        <p:spPr>
          <a:xfrm>
            <a:off x="1055077" y="1722751"/>
            <a:ext cx="10896600" cy="3412497"/>
          </a:xfrm>
          <a:prstGeom prst="rect">
            <a:avLst/>
          </a:prstGeom>
        </p:spPr>
      </p:pic>
      <p:sp>
        <p:nvSpPr>
          <p:cNvPr id="6" name="TextBox 5">
            <a:extLst>
              <a:ext uri="{FF2B5EF4-FFF2-40B4-BE49-F238E27FC236}">
                <a16:creationId xmlns:a16="http://schemas.microsoft.com/office/drawing/2014/main" id="{A02C5FFF-850D-904A-B783-0B4F40C819AD}"/>
              </a:ext>
            </a:extLst>
          </p:cNvPr>
          <p:cNvSpPr txBox="1"/>
          <p:nvPr/>
        </p:nvSpPr>
        <p:spPr>
          <a:xfrm>
            <a:off x="5654586" y="5981254"/>
            <a:ext cx="1697581" cy="369332"/>
          </a:xfrm>
          <a:prstGeom prst="rect">
            <a:avLst/>
          </a:prstGeom>
          <a:noFill/>
        </p:spPr>
        <p:txBody>
          <a:bodyPr wrap="none" rtlCol="0">
            <a:spAutoFit/>
          </a:bodyPr>
          <a:lstStyle/>
          <a:p>
            <a:r>
              <a:rPr lang="en-US" dirty="0"/>
              <a:t>Positive images</a:t>
            </a:r>
          </a:p>
        </p:txBody>
      </p:sp>
    </p:spTree>
    <p:extLst>
      <p:ext uri="{BB962C8B-B14F-4D97-AF65-F5344CB8AC3E}">
        <p14:creationId xmlns:p14="http://schemas.microsoft.com/office/powerpoint/2010/main" val="1293442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Implementation – Preprocessing images</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E0419518-7B97-E14E-8666-4420F2AB717D}"/>
              </a:ext>
            </a:extLst>
          </p:cNvPr>
          <p:cNvPicPr>
            <a:picLocks noChangeAspect="1"/>
          </p:cNvPicPr>
          <p:nvPr/>
        </p:nvPicPr>
        <p:blipFill>
          <a:blip r:embed="rId3"/>
          <a:stretch>
            <a:fillRect/>
          </a:stretch>
        </p:blipFill>
        <p:spPr>
          <a:xfrm>
            <a:off x="1090246" y="1672891"/>
            <a:ext cx="10896600" cy="3512218"/>
          </a:xfrm>
          <a:prstGeom prst="rect">
            <a:avLst/>
          </a:prstGeom>
        </p:spPr>
      </p:pic>
      <p:sp>
        <p:nvSpPr>
          <p:cNvPr id="7" name="TextBox 6">
            <a:extLst>
              <a:ext uri="{FF2B5EF4-FFF2-40B4-BE49-F238E27FC236}">
                <a16:creationId xmlns:a16="http://schemas.microsoft.com/office/drawing/2014/main" id="{8C6F1E92-0755-DC4D-AAF5-E8461D160C27}"/>
              </a:ext>
            </a:extLst>
          </p:cNvPr>
          <p:cNvSpPr txBox="1"/>
          <p:nvPr/>
        </p:nvSpPr>
        <p:spPr>
          <a:xfrm>
            <a:off x="5689755" y="5796589"/>
            <a:ext cx="1697581" cy="369332"/>
          </a:xfrm>
          <a:prstGeom prst="rect">
            <a:avLst/>
          </a:prstGeom>
          <a:noFill/>
        </p:spPr>
        <p:txBody>
          <a:bodyPr wrap="none" rtlCol="0">
            <a:spAutoFit/>
          </a:bodyPr>
          <a:lstStyle/>
          <a:p>
            <a:r>
              <a:rPr lang="en-US" dirty="0"/>
              <a:t>Positive images</a:t>
            </a:r>
          </a:p>
        </p:txBody>
      </p:sp>
    </p:spTree>
    <p:extLst>
      <p:ext uri="{BB962C8B-B14F-4D97-AF65-F5344CB8AC3E}">
        <p14:creationId xmlns:p14="http://schemas.microsoft.com/office/powerpoint/2010/main" val="751509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Results – Python Notebook</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6C14E7E-5462-D943-B8DC-573D2AFF5EBF}"/>
              </a:ext>
            </a:extLst>
          </p:cNvPr>
          <p:cNvSpPr txBox="1"/>
          <p:nvPr/>
        </p:nvSpPr>
        <p:spPr>
          <a:xfrm>
            <a:off x="1295400" y="1603858"/>
            <a:ext cx="984580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 laid out the implementation in a python notebook, and the results were pretty good!</a:t>
            </a:r>
          </a:p>
        </p:txBody>
      </p:sp>
      <p:pic>
        <p:nvPicPr>
          <p:cNvPr id="3" name="Picture 2">
            <a:extLst>
              <a:ext uri="{FF2B5EF4-FFF2-40B4-BE49-F238E27FC236}">
                <a16:creationId xmlns:a16="http://schemas.microsoft.com/office/drawing/2014/main" id="{B349096F-16C3-6544-AC0E-EA071AB47973}"/>
              </a:ext>
            </a:extLst>
          </p:cNvPr>
          <p:cNvPicPr>
            <a:picLocks noChangeAspect="1"/>
          </p:cNvPicPr>
          <p:nvPr/>
        </p:nvPicPr>
        <p:blipFill>
          <a:blip r:embed="rId3"/>
          <a:stretch>
            <a:fillRect/>
          </a:stretch>
        </p:blipFill>
        <p:spPr>
          <a:xfrm>
            <a:off x="914400" y="3001304"/>
            <a:ext cx="10896600" cy="1674748"/>
          </a:xfrm>
          <a:prstGeom prst="rect">
            <a:avLst/>
          </a:prstGeom>
        </p:spPr>
      </p:pic>
    </p:spTree>
    <p:extLst>
      <p:ext uri="{BB962C8B-B14F-4D97-AF65-F5344CB8AC3E}">
        <p14:creationId xmlns:p14="http://schemas.microsoft.com/office/powerpoint/2010/main" val="717181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Results – LFW Face Database</a:t>
            </a:r>
          </a:p>
        </p:txBody>
      </p:sp>
      <p:sp>
        <p:nvSpPr>
          <p:cNvPr id="4" name="TextBox 3">
            <a:extLst>
              <a:ext uri="{FF2B5EF4-FFF2-40B4-BE49-F238E27FC236}">
                <a16:creationId xmlns:a16="http://schemas.microsoft.com/office/drawing/2014/main" id="{A0EEC3AB-6841-5547-AB01-B137D77EF47B}"/>
              </a:ext>
            </a:extLst>
          </p:cNvPr>
          <p:cNvSpPr txBox="1"/>
          <p:nvPr/>
        </p:nvSpPr>
        <p:spPr>
          <a:xfrm>
            <a:off x="5418573" y="4827211"/>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6C14E7E-5462-D943-B8DC-573D2AFF5EBF}"/>
              </a:ext>
            </a:extLst>
          </p:cNvPr>
          <p:cNvSpPr txBox="1"/>
          <p:nvPr/>
        </p:nvSpPr>
        <p:spPr>
          <a:xfrm>
            <a:off x="1295400" y="1603858"/>
            <a:ext cx="984580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 ran some tests on the </a:t>
            </a:r>
            <a:r>
              <a:rPr lang="en-US" sz="2400" i="1" dirty="0">
                <a:latin typeface="Arial" panose="020B0604020202020204" pitchFamily="34" charset="0"/>
                <a:cs typeface="Arial" panose="020B0604020202020204" pitchFamily="34" charset="0"/>
                <a:hlinkClick r:id="rId3"/>
              </a:rPr>
              <a:t>Labeled Faces in the Wild</a:t>
            </a:r>
            <a:r>
              <a:rPr lang="en-US" sz="2400" dirty="0">
                <a:latin typeface="Arial" panose="020B0604020202020204" pitchFamily="34" charset="0"/>
                <a:cs typeface="Arial" panose="020B0604020202020204" pitchFamily="34" charset="0"/>
              </a:rPr>
              <a:t> dataset, here are some results:</a:t>
            </a:r>
          </a:p>
        </p:txBody>
      </p:sp>
      <p:sp>
        <p:nvSpPr>
          <p:cNvPr id="6" name="TextBox 5">
            <a:extLst>
              <a:ext uri="{FF2B5EF4-FFF2-40B4-BE49-F238E27FC236}">
                <a16:creationId xmlns:a16="http://schemas.microsoft.com/office/drawing/2014/main" id="{190C101C-8121-A74B-8DBE-DCF4489A4266}"/>
              </a:ext>
            </a:extLst>
          </p:cNvPr>
          <p:cNvSpPr txBox="1"/>
          <p:nvPr/>
        </p:nvSpPr>
        <p:spPr>
          <a:xfrm>
            <a:off x="1559248" y="4694704"/>
            <a:ext cx="4595169" cy="187743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4400" dirty="0">
                <a:solidFill>
                  <a:srgbClr val="00B050"/>
                </a:solidFill>
              </a:rPr>
              <a:t>96.16%</a:t>
            </a:r>
          </a:p>
          <a:p>
            <a:endParaRPr lang="en-US" sz="2400" dirty="0"/>
          </a:p>
          <a:p>
            <a:r>
              <a:rPr lang="en-US" sz="2400" dirty="0">
                <a:solidFill>
                  <a:srgbClr val="FF0000"/>
                </a:solidFill>
              </a:rPr>
              <a:t>Negative</a:t>
            </a:r>
            <a:r>
              <a:rPr lang="en-US" sz="2400" dirty="0"/>
              <a:t> Pairs Classified Correctly</a:t>
            </a:r>
          </a:p>
          <a:p>
            <a:pPr algn="ctr"/>
            <a:r>
              <a:rPr lang="en-US" sz="2400" dirty="0"/>
              <a:t>(out of 2970 sample pairs)</a:t>
            </a:r>
          </a:p>
        </p:txBody>
      </p:sp>
      <p:sp>
        <p:nvSpPr>
          <p:cNvPr id="7" name="TextBox 6">
            <a:extLst>
              <a:ext uri="{FF2B5EF4-FFF2-40B4-BE49-F238E27FC236}">
                <a16:creationId xmlns:a16="http://schemas.microsoft.com/office/drawing/2014/main" id="{CB528D1C-6D1A-BE45-ADFE-019DBAA08F28}"/>
              </a:ext>
            </a:extLst>
          </p:cNvPr>
          <p:cNvSpPr txBox="1"/>
          <p:nvPr/>
        </p:nvSpPr>
        <p:spPr>
          <a:xfrm>
            <a:off x="6681838" y="4694704"/>
            <a:ext cx="4459362" cy="187743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4400" dirty="0">
                <a:solidFill>
                  <a:srgbClr val="00B050"/>
                </a:solidFill>
              </a:rPr>
              <a:t>77.74%</a:t>
            </a:r>
          </a:p>
          <a:p>
            <a:endParaRPr lang="en-US" sz="2400" dirty="0"/>
          </a:p>
          <a:p>
            <a:r>
              <a:rPr lang="en-US" sz="2400" dirty="0">
                <a:solidFill>
                  <a:srgbClr val="92D050"/>
                </a:solidFill>
              </a:rPr>
              <a:t>Positive</a:t>
            </a:r>
            <a:r>
              <a:rPr lang="en-US" sz="2400" dirty="0"/>
              <a:t> Pairs Classified Correctly</a:t>
            </a:r>
          </a:p>
          <a:p>
            <a:pPr algn="ctr"/>
            <a:r>
              <a:rPr lang="en-US" sz="2400" dirty="0"/>
              <a:t>(out of 2970 sample pairs)</a:t>
            </a:r>
          </a:p>
        </p:txBody>
      </p:sp>
    </p:spTree>
    <p:extLst>
      <p:ext uri="{BB962C8B-B14F-4D97-AF65-F5344CB8AC3E}">
        <p14:creationId xmlns:p14="http://schemas.microsoft.com/office/powerpoint/2010/main" val="3244115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D9F9-95E2-E24E-A02E-C79029B3D637}"/>
              </a:ext>
            </a:extLst>
          </p:cNvPr>
          <p:cNvSpPr>
            <a:spLocks noGrp="1"/>
          </p:cNvSpPr>
          <p:nvPr>
            <p:ph type="title"/>
          </p:nvPr>
        </p:nvSpPr>
        <p:spPr>
          <a:xfrm>
            <a:off x="1371600" y="685800"/>
            <a:ext cx="9601200" cy="725905"/>
          </a:xfrm>
        </p:spPr>
        <p:txBody>
          <a:bodyPr/>
          <a:lstStyle/>
          <a:p>
            <a:r>
              <a:rPr lang="en-US" dirty="0"/>
              <a:t>References</a:t>
            </a:r>
          </a:p>
        </p:txBody>
      </p:sp>
      <p:sp>
        <p:nvSpPr>
          <p:cNvPr id="5" name="TextBox 4">
            <a:extLst>
              <a:ext uri="{FF2B5EF4-FFF2-40B4-BE49-F238E27FC236}">
                <a16:creationId xmlns:a16="http://schemas.microsoft.com/office/drawing/2014/main" id="{1F0AA71B-0897-F145-8E95-8915837E5A4D}"/>
              </a:ext>
            </a:extLst>
          </p:cNvPr>
          <p:cNvSpPr txBox="1"/>
          <p:nvPr/>
        </p:nvSpPr>
        <p:spPr>
          <a:xfrm>
            <a:off x="1524000" y="1620252"/>
            <a:ext cx="9448800" cy="646331"/>
          </a:xfrm>
          <a:prstGeom prst="rect">
            <a:avLst/>
          </a:prstGeom>
          <a:noFill/>
        </p:spPr>
        <p:txBody>
          <a:bodyPr wrap="square" rtlCol="0">
            <a:spAutoFit/>
          </a:bodyPr>
          <a:lstStyle/>
          <a:p>
            <a:r>
              <a:rPr lang="en-US" dirty="0"/>
              <a:t>1. </a:t>
            </a:r>
            <a:r>
              <a:rPr lang="en-US" dirty="0" err="1"/>
              <a:t>Szegedy</a:t>
            </a:r>
            <a:r>
              <a:rPr lang="en-US" dirty="0"/>
              <a:t>, C., et al. "Going deeper with convolutions, </a:t>
            </a:r>
            <a:r>
              <a:rPr lang="en-US" dirty="0" err="1"/>
              <a:t>CoRR</a:t>
            </a:r>
            <a:r>
              <a:rPr lang="en-US" dirty="0"/>
              <a:t> abs/1409.4842." URL http://</a:t>
            </a:r>
            <a:r>
              <a:rPr lang="en-US" dirty="0" err="1"/>
              <a:t>arxiv</a:t>
            </a:r>
            <a:r>
              <a:rPr lang="en-US" dirty="0"/>
              <a:t>. org/abs/1409.4842 (2014).</a:t>
            </a:r>
          </a:p>
        </p:txBody>
      </p:sp>
    </p:spTree>
    <p:extLst>
      <p:ext uri="{BB962C8B-B14F-4D97-AF65-F5344CB8AC3E}">
        <p14:creationId xmlns:p14="http://schemas.microsoft.com/office/powerpoint/2010/main" val="287638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FAE4D08-B3AB-FB46-A369-62830C03F9DE}"/>
              </a:ext>
            </a:extLst>
          </p:cNvPr>
          <p:cNvSpPr>
            <a:spLocks noGrp="1"/>
          </p:cNvSpPr>
          <p:nvPr>
            <p:ph idx="1"/>
          </p:nvPr>
        </p:nvSpPr>
        <p:spPr>
          <a:xfrm>
            <a:off x="838200" y="1825625"/>
            <a:ext cx="10515600" cy="3126385"/>
          </a:xfrm>
        </p:spPr>
        <p:txBody>
          <a:bodyPr>
            <a:normAutofit/>
          </a:bodyPr>
          <a:lstStyle/>
          <a:p>
            <a:r>
              <a:rPr lang="en-US" sz="3600" dirty="0"/>
              <a:t>Overview of </a:t>
            </a:r>
            <a:r>
              <a:rPr lang="en-US" sz="3600" dirty="0" err="1"/>
              <a:t>FaceNet</a:t>
            </a:r>
            <a:endParaRPr lang="en-US" sz="3600" dirty="0"/>
          </a:p>
          <a:p>
            <a:r>
              <a:rPr lang="en-US" sz="3600" dirty="0"/>
              <a:t>Implementation</a:t>
            </a:r>
          </a:p>
          <a:p>
            <a:r>
              <a:rPr lang="en-US" sz="3600" dirty="0"/>
              <a:t>Results</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33757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383957" y="447040"/>
            <a:ext cx="9601200" cy="704504"/>
          </a:xfrm>
        </p:spPr>
        <p:txBody>
          <a:bodyPr>
            <a:normAutofit/>
          </a:bodyPr>
          <a:lstStyle/>
          <a:p>
            <a:r>
              <a:rPr lang="en-US" sz="4000" dirty="0"/>
              <a:t>Overview – What is </a:t>
            </a:r>
            <a:r>
              <a:rPr lang="en-US" sz="4000" dirty="0" err="1"/>
              <a:t>FaceNet</a:t>
            </a:r>
            <a:r>
              <a:rPr lang="en-US" sz="4000" dirty="0"/>
              <a:t>?</a:t>
            </a:r>
          </a:p>
        </p:txBody>
      </p:sp>
      <p:sp>
        <p:nvSpPr>
          <p:cNvPr id="3" name="Content Placeholder 2">
            <a:extLst>
              <a:ext uri="{FF2B5EF4-FFF2-40B4-BE49-F238E27FC236}">
                <a16:creationId xmlns:a16="http://schemas.microsoft.com/office/drawing/2014/main" id="{BFAE4D08-B3AB-FB46-A369-62830C03F9DE}"/>
              </a:ext>
            </a:extLst>
          </p:cNvPr>
          <p:cNvSpPr>
            <a:spLocks noGrp="1"/>
          </p:cNvSpPr>
          <p:nvPr>
            <p:ph idx="1"/>
          </p:nvPr>
        </p:nvSpPr>
        <p:spPr>
          <a:xfrm>
            <a:off x="1219200" y="1825625"/>
            <a:ext cx="10657840" cy="4585335"/>
          </a:xfrm>
        </p:spPr>
        <p:txBody>
          <a:bodyPr>
            <a:normAutofit/>
          </a:bodyPr>
          <a:lstStyle/>
          <a:p>
            <a:pPr marL="0" indent="0">
              <a:buNone/>
            </a:pPr>
            <a:r>
              <a:rPr lang="en-US" sz="3600" dirty="0" err="1"/>
              <a:t>FaceNet</a:t>
            </a:r>
            <a:r>
              <a:rPr lang="en-US" sz="3600" dirty="0"/>
              <a:t> is a neural network that is optimized for facial recognition, developed by employees at Google in 2015</a:t>
            </a:r>
          </a:p>
          <a:p>
            <a:pPr marL="0" indent="0">
              <a:buNone/>
            </a:pPr>
            <a:endParaRPr lang="en-US" sz="3600" i="1" dirty="0"/>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5578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Overview – Siamese Network</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3315DCA1-1EFA-4649-99BD-1A57442ED69B}"/>
              </a:ext>
            </a:extLst>
          </p:cNvPr>
          <p:cNvPicPr>
            <a:picLocks noChangeAspect="1"/>
          </p:cNvPicPr>
          <p:nvPr/>
        </p:nvPicPr>
        <p:blipFill>
          <a:blip r:embed="rId3"/>
          <a:stretch>
            <a:fillRect/>
          </a:stretch>
        </p:blipFill>
        <p:spPr>
          <a:xfrm>
            <a:off x="2597150" y="1708150"/>
            <a:ext cx="6997700" cy="3441700"/>
          </a:xfrm>
          <a:prstGeom prst="rect">
            <a:avLst/>
          </a:prstGeom>
        </p:spPr>
      </p:pic>
      <p:sp>
        <p:nvSpPr>
          <p:cNvPr id="7" name="TextBox 6">
            <a:extLst>
              <a:ext uri="{FF2B5EF4-FFF2-40B4-BE49-F238E27FC236}">
                <a16:creationId xmlns:a16="http://schemas.microsoft.com/office/drawing/2014/main" id="{9915BC49-84EB-EF44-98B8-6129C84004A5}"/>
              </a:ext>
            </a:extLst>
          </p:cNvPr>
          <p:cNvSpPr txBox="1"/>
          <p:nvPr/>
        </p:nvSpPr>
        <p:spPr>
          <a:xfrm>
            <a:off x="5092382" y="5497460"/>
            <a:ext cx="2171620" cy="369332"/>
          </a:xfrm>
          <a:prstGeom prst="rect">
            <a:avLst/>
          </a:prstGeom>
          <a:noFill/>
        </p:spPr>
        <p:txBody>
          <a:bodyPr wrap="none" rtlCol="0">
            <a:spAutoFit/>
          </a:bodyPr>
          <a:lstStyle/>
          <a:p>
            <a:r>
              <a:rPr lang="en-US" dirty="0"/>
              <a:t>Click </a:t>
            </a:r>
            <a:r>
              <a:rPr lang="en-US" dirty="0">
                <a:hlinkClick r:id="rId4"/>
              </a:rPr>
              <a:t>here</a:t>
            </a:r>
            <a:r>
              <a:rPr lang="en-US" dirty="0"/>
              <a:t> for source</a:t>
            </a:r>
          </a:p>
        </p:txBody>
      </p:sp>
    </p:spTree>
    <p:extLst>
      <p:ext uri="{BB962C8B-B14F-4D97-AF65-F5344CB8AC3E}">
        <p14:creationId xmlns:p14="http://schemas.microsoft.com/office/powerpoint/2010/main" val="104076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Overview – How does </a:t>
            </a:r>
            <a:r>
              <a:rPr lang="en-US" sz="3200" dirty="0" err="1"/>
              <a:t>FaceNet</a:t>
            </a:r>
            <a:r>
              <a:rPr lang="en-US" sz="3200" dirty="0"/>
              <a:t> work</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sp>
        <p:nvSpPr>
          <p:cNvPr id="6" name="Content Placeholder 2">
            <a:extLst>
              <a:ext uri="{FF2B5EF4-FFF2-40B4-BE49-F238E27FC236}">
                <a16:creationId xmlns:a16="http://schemas.microsoft.com/office/drawing/2014/main" id="{480EAC15-550D-5148-A3A0-CBB6F974124A}"/>
              </a:ext>
            </a:extLst>
          </p:cNvPr>
          <p:cNvSpPr>
            <a:spLocks noGrp="1"/>
          </p:cNvSpPr>
          <p:nvPr>
            <p:ph idx="1"/>
          </p:nvPr>
        </p:nvSpPr>
        <p:spPr>
          <a:xfrm>
            <a:off x="1295400" y="2497015"/>
            <a:ext cx="4252784" cy="3679371"/>
          </a:xfrm>
        </p:spPr>
        <p:txBody>
          <a:bodyPr>
            <a:normAutofit/>
          </a:bodyPr>
          <a:lstStyle/>
          <a:p>
            <a:pPr marL="0" indent="0">
              <a:buNone/>
            </a:pPr>
            <a:r>
              <a:rPr lang="en-US" sz="3600" dirty="0"/>
              <a:t>Faces learned in </a:t>
            </a:r>
            <a:r>
              <a:rPr lang="en-US" sz="3600" dirty="0" err="1"/>
              <a:t>FaceNet</a:t>
            </a:r>
            <a:r>
              <a:rPr lang="en-US" sz="3600" dirty="0"/>
              <a:t> are mapped to 3 dimensional Euclidean space</a:t>
            </a:r>
            <a:endParaRPr lang="en-US" sz="3600" i="1" dirty="0">
              <a:solidFill>
                <a:srgbClr val="FF0000"/>
              </a:solidFill>
            </a:endParaRPr>
          </a:p>
        </p:txBody>
      </p:sp>
      <p:pic>
        <p:nvPicPr>
          <p:cNvPr id="5" name="Picture 4">
            <a:extLst>
              <a:ext uri="{FF2B5EF4-FFF2-40B4-BE49-F238E27FC236}">
                <a16:creationId xmlns:a16="http://schemas.microsoft.com/office/drawing/2014/main" id="{3147E80A-57F2-ED49-B3F5-85C32C220E62}"/>
              </a:ext>
            </a:extLst>
          </p:cNvPr>
          <p:cNvPicPr>
            <a:picLocks noChangeAspect="1"/>
          </p:cNvPicPr>
          <p:nvPr/>
        </p:nvPicPr>
        <p:blipFill>
          <a:blip r:embed="rId3"/>
          <a:stretch>
            <a:fillRect/>
          </a:stretch>
        </p:blipFill>
        <p:spPr>
          <a:xfrm>
            <a:off x="6584433" y="1198605"/>
            <a:ext cx="5336736" cy="5165960"/>
          </a:xfrm>
          <a:prstGeom prst="rect">
            <a:avLst/>
          </a:prstGeom>
        </p:spPr>
      </p:pic>
      <p:sp>
        <p:nvSpPr>
          <p:cNvPr id="8" name="TextBox 7">
            <a:extLst>
              <a:ext uri="{FF2B5EF4-FFF2-40B4-BE49-F238E27FC236}">
                <a16:creationId xmlns:a16="http://schemas.microsoft.com/office/drawing/2014/main" id="{E5B3CB8E-20B6-704D-8948-B614857A3051}"/>
              </a:ext>
            </a:extLst>
          </p:cNvPr>
          <p:cNvSpPr txBox="1"/>
          <p:nvPr/>
        </p:nvSpPr>
        <p:spPr>
          <a:xfrm>
            <a:off x="8166991" y="6364565"/>
            <a:ext cx="2171620" cy="369332"/>
          </a:xfrm>
          <a:prstGeom prst="rect">
            <a:avLst/>
          </a:prstGeom>
          <a:noFill/>
        </p:spPr>
        <p:txBody>
          <a:bodyPr wrap="none" rtlCol="0">
            <a:spAutoFit/>
          </a:bodyPr>
          <a:lstStyle/>
          <a:p>
            <a:r>
              <a:rPr lang="en-US" dirty="0"/>
              <a:t>Click </a:t>
            </a:r>
            <a:r>
              <a:rPr lang="en-US" dirty="0">
                <a:hlinkClick r:id="rId4"/>
              </a:rPr>
              <a:t>here</a:t>
            </a:r>
            <a:r>
              <a:rPr lang="en-US" dirty="0"/>
              <a:t> for source</a:t>
            </a:r>
          </a:p>
        </p:txBody>
      </p:sp>
    </p:spTree>
    <p:extLst>
      <p:ext uri="{BB962C8B-B14F-4D97-AF65-F5344CB8AC3E}">
        <p14:creationId xmlns:p14="http://schemas.microsoft.com/office/powerpoint/2010/main" val="2726042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Overview – How does </a:t>
            </a:r>
            <a:r>
              <a:rPr lang="en-US" sz="3200" dirty="0" err="1"/>
              <a:t>FaceNet</a:t>
            </a:r>
            <a:r>
              <a:rPr lang="en-US" sz="3200" dirty="0"/>
              <a:t> work</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594519C5-6C34-BA48-87F1-92D2152FD3BE}"/>
              </a:ext>
            </a:extLst>
          </p:cNvPr>
          <p:cNvPicPr>
            <a:picLocks noChangeAspect="1"/>
          </p:cNvPicPr>
          <p:nvPr/>
        </p:nvPicPr>
        <p:blipFill>
          <a:blip r:embed="rId3"/>
          <a:stretch>
            <a:fillRect/>
          </a:stretch>
        </p:blipFill>
        <p:spPr>
          <a:xfrm>
            <a:off x="1412789" y="1912566"/>
            <a:ext cx="10058400" cy="3606800"/>
          </a:xfrm>
          <a:prstGeom prst="rect">
            <a:avLst/>
          </a:prstGeom>
        </p:spPr>
      </p:pic>
      <p:sp>
        <p:nvSpPr>
          <p:cNvPr id="8" name="TextBox 7">
            <a:extLst>
              <a:ext uri="{FF2B5EF4-FFF2-40B4-BE49-F238E27FC236}">
                <a16:creationId xmlns:a16="http://schemas.microsoft.com/office/drawing/2014/main" id="{925920EF-5A2F-674E-A7FB-74F57DFB6AEB}"/>
              </a:ext>
            </a:extLst>
          </p:cNvPr>
          <p:cNvSpPr txBox="1"/>
          <p:nvPr/>
        </p:nvSpPr>
        <p:spPr>
          <a:xfrm>
            <a:off x="5356179" y="5820033"/>
            <a:ext cx="2171620" cy="369332"/>
          </a:xfrm>
          <a:prstGeom prst="rect">
            <a:avLst/>
          </a:prstGeom>
          <a:noFill/>
        </p:spPr>
        <p:txBody>
          <a:bodyPr wrap="none" rtlCol="0">
            <a:spAutoFit/>
          </a:bodyPr>
          <a:lstStyle/>
          <a:p>
            <a:r>
              <a:rPr lang="en-US" dirty="0"/>
              <a:t>Click </a:t>
            </a:r>
            <a:r>
              <a:rPr lang="en-US" dirty="0">
                <a:hlinkClick r:id="rId4"/>
              </a:rPr>
              <a:t>here</a:t>
            </a:r>
            <a:r>
              <a:rPr lang="en-US" dirty="0"/>
              <a:t> for source</a:t>
            </a:r>
          </a:p>
        </p:txBody>
      </p:sp>
    </p:spTree>
    <p:extLst>
      <p:ext uri="{BB962C8B-B14F-4D97-AF65-F5344CB8AC3E}">
        <p14:creationId xmlns:p14="http://schemas.microsoft.com/office/powerpoint/2010/main" val="384439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Overview – Triplet Loss Function</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20DCFCF7-4B9B-0E48-BC38-41A08F8649DC}"/>
              </a:ext>
            </a:extLst>
          </p:cNvPr>
          <p:cNvPicPr>
            <a:picLocks noChangeAspect="1"/>
          </p:cNvPicPr>
          <p:nvPr/>
        </p:nvPicPr>
        <p:blipFill>
          <a:blip r:embed="rId3"/>
          <a:stretch>
            <a:fillRect/>
          </a:stretch>
        </p:blipFill>
        <p:spPr>
          <a:xfrm>
            <a:off x="1295400" y="2607966"/>
            <a:ext cx="9601200" cy="1452182"/>
          </a:xfrm>
          <a:prstGeom prst="rect">
            <a:avLst/>
          </a:prstGeom>
        </p:spPr>
      </p:pic>
      <p:sp>
        <p:nvSpPr>
          <p:cNvPr id="5" name="TextBox 4">
            <a:extLst>
              <a:ext uri="{FF2B5EF4-FFF2-40B4-BE49-F238E27FC236}">
                <a16:creationId xmlns:a16="http://schemas.microsoft.com/office/drawing/2014/main" id="{F6C14E7E-5462-D943-B8DC-573D2AFF5EBF}"/>
              </a:ext>
            </a:extLst>
          </p:cNvPr>
          <p:cNvSpPr txBox="1"/>
          <p:nvPr/>
        </p:nvSpPr>
        <p:spPr>
          <a:xfrm>
            <a:off x="1050800" y="5018268"/>
            <a:ext cx="11093101" cy="523220"/>
          </a:xfrm>
          <a:prstGeom prst="rect">
            <a:avLst/>
          </a:prstGeom>
          <a:noFill/>
        </p:spPr>
        <p:txBody>
          <a:bodyPr wrap="none" rtlCol="0">
            <a:spAutoFit/>
          </a:bodyPr>
          <a:lstStyle/>
          <a:p>
            <a:r>
              <a:rPr lang="en-US" sz="2800" i="1" dirty="0">
                <a:latin typeface="Arial" panose="020B0604020202020204" pitchFamily="34" charset="0"/>
                <a:cs typeface="Arial" panose="020B0604020202020204" pitchFamily="34" charset="0"/>
              </a:rPr>
              <a:t>a</a:t>
            </a:r>
            <a:r>
              <a:rPr lang="en-US" sz="2800" dirty="0">
                <a:latin typeface="Arial" panose="020B0604020202020204" pitchFamily="34" charset="0"/>
                <a:cs typeface="Arial" panose="020B0604020202020204" pitchFamily="34" charset="0"/>
              </a:rPr>
              <a:t> – anchor encoding	</a:t>
            </a:r>
            <a:r>
              <a:rPr lang="en-US" sz="2800" i="1" dirty="0">
                <a:latin typeface="Arial" panose="020B0604020202020204" pitchFamily="34" charset="0"/>
                <a:cs typeface="Arial" panose="020B0604020202020204" pitchFamily="34" charset="0"/>
              </a:rPr>
              <a:t>p</a:t>
            </a:r>
            <a:r>
              <a:rPr lang="en-US" sz="2800" dirty="0">
                <a:latin typeface="Arial" panose="020B0604020202020204" pitchFamily="34" charset="0"/>
                <a:cs typeface="Arial" panose="020B0604020202020204" pitchFamily="34" charset="0"/>
              </a:rPr>
              <a:t> – positive encoding	</a:t>
            </a:r>
            <a:r>
              <a:rPr lang="en-US" sz="2800" i="1" dirty="0">
                <a:latin typeface="Arial" panose="020B0604020202020204" pitchFamily="34" charset="0"/>
                <a:cs typeface="Arial" panose="020B0604020202020204" pitchFamily="34" charset="0"/>
              </a:rPr>
              <a:t>n</a:t>
            </a:r>
            <a:r>
              <a:rPr lang="en-US" sz="2800" dirty="0">
                <a:latin typeface="Arial" panose="020B0604020202020204" pitchFamily="34" charset="0"/>
                <a:cs typeface="Arial" panose="020B0604020202020204" pitchFamily="34" charset="0"/>
              </a:rPr>
              <a:t> – negative encoding</a:t>
            </a:r>
          </a:p>
        </p:txBody>
      </p:sp>
    </p:spTree>
    <p:extLst>
      <p:ext uri="{BB962C8B-B14F-4D97-AF65-F5344CB8AC3E}">
        <p14:creationId xmlns:p14="http://schemas.microsoft.com/office/powerpoint/2010/main" val="352828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Implementation – “Inception” Neural Network</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6C14E7E-5462-D943-B8DC-573D2AFF5EBF}"/>
              </a:ext>
            </a:extLst>
          </p:cNvPr>
          <p:cNvSpPr txBox="1"/>
          <p:nvPr/>
        </p:nvSpPr>
        <p:spPr>
          <a:xfrm>
            <a:off x="1295400" y="1859340"/>
            <a:ext cx="9845800" cy="1569660"/>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FaceNet</a:t>
            </a:r>
            <a:r>
              <a:rPr lang="en-US" sz="2400" dirty="0">
                <a:latin typeface="Arial" panose="020B0604020202020204" pitchFamily="34" charset="0"/>
                <a:cs typeface="Arial" panose="020B0604020202020204" pitchFamily="34" charset="0"/>
              </a:rPr>
              <a:t> takes a long time to train and requires a large amount of data</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Instead of retraining, use pre-trained weights from the “Inception” Neural Network, by </a:t>
            </a:r>
            <a:r>
              <a:rPr lang="en-US" sz="2400" dirty="0" err="1">
                <a:latin typeface="Arial" panose="020B0604020202020204" pitchFamily="34" charset="0"/>
                <a:cs typeface="Arial" panose="020B0604020202020204" pitchFamily="34" charset="0"/>
              </a:rPr>
              <a:t>Szegedy</a:t>
            </a:r>
            <a:r>
              <a:rPr lang="en-US" sz="2400"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2693933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AF0BD-B667-C343-B0DC-FB85AFECA2F3}"/>
              </a:ext>
            </a:extLst>
          </p:cNvPr>
          <p:cNvSpPr>
            <a:spLocks noGrp="1"/>
          </p:cNvSpPr>
          <p:nvPr>
            <p:ph type="title"/>
          </p:nvPr>
        </p:nvSpPr>
        <p:spPr>
          <a:xfrm>
            <a:off x="1295400" y="284663"/>
            <a:ext cx="9601200" cy="592082"/>
          </a:xfrm>
        </p:spPr>
        <p:txBody>
          <a:bodyPr>
            <a:normAutofit/>
          </a:bodyPr>
          <a:lstStyle/>
          <a:p>
            <a:r>
              <a:rPr lang="en-US" sz="3200" dirty="0"/>
              <a:t>Implementation – Preprocessing images</a:t>
            </a:r>
          </a:p>
        </p:txBody>
      </p:sp>
      <p:sp>
        <p:nvSpPr>
          <p:cNvPr id="4" name="TextBox 3">
            <a:extLst>
              <a:ext uri="{FF2B5EF4-FFF2-40B4-BE49-F238E27FC236}">
                <a16:creationId xmlns:a16="http://schemas.microsoft.com/office/drawing/2014/main" id="{A0EEC3AB-6841-5547-AB01-B137D77EF47B}"/>
              </a:ext>
            </a:extLst>
          </p:cNvPr>
          <p:cNvSpPr txBox="1"/>
          <p:nvPr/>
        </p:nvSpPr>
        <p:spPr>
          <a:xfrm>
            <a:off x="5000017" y="3715966"/>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F6C14E7E-5462-D943-B8DC-573D2AFF5EBF}"/>
              </a:ext>
            </a:extLst>
          </p:cNvPr>
          <p:cNvSpPr txBox="1"/>
          <p:nvPr/>
        </p:nvSpPr>
        <p:spPr>
          <a:xfrm>
            <a:off x="1295400" y="1859340"/>
            <a:ext cx="9845800" cy="34163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 order for </a:t>
            </a:r>
            <a:r>
              <a:rPr lang="en-US" sz="2400" dirty="0" err="1">
                <a:latin typeface="Arial" panose="020B0604020202020204" pitchFamily="34" charset="0"/>
                <a:cs typeface="Arial" panose="020B0604020202020204" pitchFamily="34" charset="0"/>
              </a:rPr>
              <a:t>FaceNet</a:t>
            </a:r>
            <a:r>
              <a:rPr lang="en-US" sz="2400" dirty="0">
                <a:latin typeface="Arial" panose="020B0604020202020204" pitchFamily="34" charset="0"/>
                <a:cs typeface="Arial" panose="020B0604020202020204" pitchFamily="34" charset="0"/>
              </a:rPr>
              <a:t> to produce accurate recognitions, the images need to be preprocessed:</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Crop</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Align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Center rotation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Utilized the </a:t>
            </a:r>
            <a:r>
              <a:rPr lang="en-US" sz="2400" dirty="0" err="1">
                <a:latin typeface="Arial" panose="020B0604020202020204" pitchFamily="34" charset="0"/>
                <a:cs typeface="Arial" panose="020B0604020202020204" pitchFamily="34" charset="0"/>
              </a:rPr>
              <a:t>Dlib</a:t>
            </a:r>
            <a:r>
              <a:rPr lang="en-US" sz="2400" dirty="0">
                <a:latin typeface="Arial" panose="020B0604020202020204" pitchFamily="34" charset="0"/>
                <a:cs typeface="Arial" panose="020B0604020202020204" pitchFamily="34" charset="0"/>
              </a:rPr>
              <a:t> face alignment OpenCV methods http://</a:t>
            </a:r>
            <a:r>
              <a:rPr lang="en-US" sz="2400" dirty="0" err="1">
                <a:latin typeface="Arial" panose="020B0604020202020204" pitchFamily="34" charset="0"/>
                <a:cs typeface="Arial" panose="020B0604020202020204" pitchFamily="34" charset="0"/>
              </a:rPr>
              <a:t>dlib.net</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face_alignment.py.html</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514530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{444F4A38-20C6-B340-B77F-1C4AAF31D0EA}tf10001072</Template>
  <TotalTime>2267</TotalTime>
  <Words>717</Words>
  <Application>Microsoft Macintosh PowerPoint</Application>
  <PresentationFormat>Widescreen</PresentationFormat>
  <Paragraphs>88</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Franklin Gothic Book</vt:lpstr>
      <vt:lpstr>Crop</vt:lpstr>
      <vt:lpstr>PowerPoint Presentation</vt:lpstr>
      <vt:lpstr>Outline</vt:lpstr>
      <vt:lpstr>Overview – What is FaceNet?</vt:lpstr>
      <vt:lpstr>Overview – Siamese Network</vt:lpstr>
      <vt:lpstr>Overview – How does FaceNet work</vt:lpstr>
      <vt:lpstr>Overview – How does FaceNet work</vt:lpstr>
      <vt:lpstr>Overview – Triplet Loss Function</vt:lpstr>
      <vt:lpstr>Implementation – “Inception” Neural Network</vt:lpstr>
      <vt:lpstr>Implementation – Preprocessing images</vt:lpstr>
      <vt:lpstr>Implementation – Preprocessing images</vt:lpstr>
      <vt:lpstr>Implementation – Preprocessing images</vt:lpstr>
      <vt:lpstr>Implementation – Preprocessing images</vt:lpstr>
      <vt:lpstr>Implementation – Preprocessing images</vt:lpstr>
      <vt:lpstr>Results – Python Notebook</vt:lpstr>
      <vt:lpstr>Results – LFW Face Database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Ibrahim Ahmed</dc:creator>
  <cp:lastModifiedBy>Ibrahim Ahmed</cp:lastModifiedBy>
  <cp:revision>63</cp:revision>
  <dcterms:created xsi:type="dcterms:W3CDTF">2018-10-07T21:58:25Z</dcterms:created>
  <dcterms:modified xsi:type="dcterms:W3CDTF">2018-12-10T22:22:29Z</dcterms:modified>
</cp:coreProperties>
</file>